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315" r:id="rId2"/>
    <p:sldId id="373" r:id="rId3"/>
    <p:sldId id="345" r:id="rId4"/>
    <p:sldId id="346" r:id="rId5"/>
    <p:sldId id="350" r:id="rId6"/>
    <p:sldId id="351" r:id="rId7"/>
    <p:sldId id="352" r:id="rId8"/>
    <p:sldId id="353" r:id="rId9"/>
    <p:sldId id="354" r:id="rId10"/>
    <p:sldId id="355" r:id="rId11"/>
    <p:sldId id="356" r:id="rId12"/>
    <p:sldId id="357" r:id="rId13"/>
    <p:sldId id="358" r:id="rId14"/>
    <p:sldId id="359" r:id="rId15"/>
    <p:sldId id="360" r:id="rId16"/>
    <p:sldId id="361" r:id="rId17"/>
    <p:sldId id="362" r:id="rId18"/>
    <p:sldId id="363" r:id="rId19"/>
    <p:sldId id="364" r:id="rId20"/>
    <p:sldId id="365" r:id="rId21"/>
    <p:sldId id="366" r:id="rId22"/>
    <p:sldId id="367" r:id="rId23"/>
    <p:sldId id="368" r:id="rId24"/>
    <p:sldId id="369" r:id="rId25"/>
    <p:sldId id="370" r:id="rId26"/>
    <p:sldId id="371" r:id="rId27"/>
    <p:sldId id="342" r:id="rId28"/>
    <p:sldId id="343" r:id="rId29"/>
    <p:sldId id="34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AB0BE8E-9F52-4973-A203-12D173208790}">
          <p14:sldIdLst>
            <p14:sldId id="315"/>
            <p14:sldId id="373"/>
            <p14:sldId id="345"/>
            <p14:sldId id="346"/>
            <p14:sldId id="350"/>
            <p14:sldId id="351"/>
            <p14:sldId id="352"/>
            <p14:sldId id="353"/>
            <p14:sldId id="354"/>
            <p14:sldId id="355"/>
            <p14:sldId id="356"/>
            <p14:sldId id="357"/>
            <p14:sldId id="358"/>
            <p14:sldId id="359"/>
            <p14:sldId id="360"/>
            <p14:sldId id="361"/>
            <p14:sldId id="362"/>
            <p14:sldId id="363"/>
            <p14:sldId id="364"/>
            <p14:sldId id="365"/>
            <p14:sldId id="366"/>
            <p14:sldId id="367"/>
            <p14:sldId id="368"/>
            <p14:sldId id="369"/>
            <p14:sldId id="370"/>
            <p14:sldId id="371"/>
            <p14:sldId id="342"/>
            <p14:sldId id="343"/>
            <p14:sldId id="344"/>
          </p14:sldIdLst>
        </p14:section>
        <p14:section name="Untitled Section" id="{6B4F7A32-2905-472E-B454-04F49EC1F5C9}">
          <p14:sldIdLst/>
        </p14:section>
      </p14:sectionLst>
    </p:ex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EBF0"/>
    <a:srgbClr val="F61686"/>
    <a:srgbClr val="03BD83"/>
    <a:srgbClr val="525252"/>
    <a:srgbClr val="E6E6E6"/>
    <a:srgbClr val="4D4D4D"/>
    <a:srgbClr val="0DD0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08" autoAdjust="0"/>
    <p:restoredTop sz="94660"/>
  </p:normalViewPr>
  <p:slideViewPr>
    <p:cSldViewPr snapToGrid="0">
      <p:cViewPr varScale="1">
        <p:scale>
          <a:sx n="76" d="100"/>
          <a:sy n="76" d="100"/>
        </p:scale>
        <p:origin x="-636"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fld id="{6C390FF3-F980-4580-9863-E965BB98C22D}" type="datetimeFigureOut">
              <a:rPr lang="en-US" smtClean="0"/>
              <a:t>5/16/2024</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CFE5459B-F4C8-48D0-9A45-6A43EBC6BFF8}" type="slidenum">
              <a:rPr lang="en-US" smtClean="0"/>
              <a:t>‹#›</a:t>
            </a:fld>
            <a:endParaRPr lang="en-US"/>
          </a:p>
        </p:txBody>
      </p:sp>
      <p:sp>
        <p:nvSpPr>
          <p:cNvPr id="8" name="Title 7"/>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C390FF3-F980-4580-9863-E965BB98C22D}" type="datetimeFigureOut">
              <a:rPr lang="en-US" smtClean="0"/>
              <a:t>5/16/2024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9221216" y="3009902"/>
            <a:ext cx="609600" cy="441325"/>
          </a:xfrm>
        </p:spPr>
        <p:txBody>
          <a:bodyPr/>
          <a:lstStyle/>
          <a:p>
            <a:fld id="{CFE5459B-F4C8-48D0-9A45-6A43EBC6BFF8}" type="slidenum">
              <a:rPr lang="en-US" smtClean="0"/>
              <a:t>‹#›</a:t>
            </a:fld>
            <a:endParaRPr lang="en-US"/>
          </a:p>
        </p:txBody>
      </p:sp>
      <p:sp>
        <p:nvSpPr>
          <p:cNvPr id="3" name="Vertical Text Placeholder 2"/>
          <p:cNvSpPr>
            <a:spLocks noGrp="1"/>
          </p:cNvSpPr>
          <p:nvPr>
            <p:ph type="body" orient="vert" idx="1"/>
          </p:nvPr>
        </p:nvSpPr>
        <p:spPr>
          <a:xfrm>
            <a:off x="406400" y="304800"/>
            <a:ext cx="8737600" cy="5821366"/>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C390FF3-F980-4580-9863-E965BB98C22D}" type="datetimeFigureOut">
              <a:rPr lang="en-US" smtClean="0"/>
              <a:t>5/16/2024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9855200" y="304802"/>
            <a:ext cx="1930400" cy="5851525"/>
          </a:xfrm>
        </p:spPr>
        <p:txBody>
          <a:bodyPr vert="eaVert"/>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a:t>Click to edit Master title style</a:t>
            </a:r>
          </a:p>
        </p:txBody>
      </p:sp>
      <p:sp>
        <p:nvSpPr>
          <p:cNvPr id="4" name="Date Placeholder 3"/>
          <p:cNvSpPr>
            <a:spLocks noGrp="1"/>
          </p:cNvSpPr>
          <p:nvPr>
            <p:ph type="dt" sz="half" idx="10"/>
          </p:nvPr>
        </p:nvSpPr>
        <p:spPr/>
        <p:txBody>
          <a:bodyPr/>
          <a:lstStyle/>
          <a:p>
            <a:fld id="{6C390FF3-F980-4580-9863-E965BB98C22D}" type="datetimeFigureOut">
              <a:rPr lang="en-US" smtClean="0"/>
              <a:t>5/16/2024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5815584" y="1026373"/>
            <a:ext cx="609600" cy="441325"/>
          </a:xfrm>
        </p:spPr>
        <p:txBody>
          <a:bodyPr/>
          <a:lstStyle/>
          <a:p>
            <a:fld id="{CFE5459B-F4C8-48D0-9A45-6A43EBC6BFF8}" type="slidenum">
              <a:rPr lang="en-US" smtClean="0"/>
              <a:t>‹#›</a:t>
            </a:fld>
            <a:endParaRPr lang="en-US"/>
          </a:p>
        </p:txBody>
      </p:sp>
      <p:sp>
        <p:nvSpPr>
          <p:cNvPr id="8" name="Content Placeholder 7"/>
          <p:cNvSpPr>
            <a:spLocks noGrp="1"/>
          </p:cNvSpPr>
          <p:nvPr>
            <p:ph sz="quarter" idx="1"/>
          </p:nvPr>
        </p:nvSpPr>
        <p:spPr>
          <a:xfrm>
            <a:off x="402336" y="1527048"/>
            <a:ext cx="1133856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13" name="Rectangle 12"/>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6C390FF3-F980-4580-9863-E965BB98C22D}" type="datetimeFigureOut">
              <a:rPr lang="en-US" smtClean="0"/>
              <a:t>5/16/2024</a:t>
            </a:fld>
            <a:endParaRPr lang="en-US"/>
          </a:p>
        </p:txBody>
      </p:sp>
      <p:sp>
        <p:nvSpPr>
          <p:cNvPr id="8" name="Straight Connector 7"/>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CFE5459B-F4C8-48D0-9A45-6A43EBC6BFF8}" type="slidenum">
              <a:rPr lang="en-US" smtClean="0"/>
              <a:t>‹#›</a:t>
            </a:fld>
            <a:endParaRPr lang="en-US"/>
          </a:p>
        </p:txBody>
      </p:sp>
      <p:sp>
        <p:nvSpPr>
          <p:cNvPr id="2" name="Title 1"/>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02336" y="228600"/>
            <a:ext cx="11379200" cy="758952"/>
          </a:xfrm>
        </p:spPr>
        <p:txBody>
          <a:bodyPr/>
          <a:lstStyle/>
          <a:p>
            <a:r>
              <a:rPr kumimoji="0" lang="en-US"/>
              <a:t>Click to edit Master title style</a:t>
            </a:r>
          </a:p>
        </p:txBody>
      </p:sp>
      <p:sp>
        <p:nvSpPr>
          <p:cNvPr id="5" name="Date Placeholder 4"/>
          <p:cNvSpPr>
            <a:spLocks noGrp="1"/>
          </p:cNvSpPr>
          <p:nvPr>
            <p:ph type="dt" sz="half" idx="10"/>
          </p:nvPr>
        </p:nvSpPr>
        <p:spPr>
          <a:xfrm>
            <a:off x="7721600" y="6409944"/>
            <a:ext cx="4059936" cy="365760"/>
          </a:xfrm>
        </p:spPr>
        <p:txBody>
          <a:bodyPr/>
          <a:lstStyle/>
          <a:p>
            <a:fld id="{6C390FF3-F980-4580-9863-E965BB98C22D}" type="datetimeFigureOut">
              <a:rPr lang="en-US" smtClean="0"/>
              <a:t>5/16/2024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
        <p:nvSpPr>
          <p:cNvPr id="8" name="Straight Connector 7"/>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402336" y="1371600"/>
            <a:ext cx="53848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Content Placeholder 11"/>
          <p:cNvSpPr>
            <a:spLocks noGrp="1"/>
          </p:cNvSpPr>
          <p:nvPr>
            <p:ph sz="half" idx="2"/>
          </p:nvPr>
        </p:nvSpPr>
        <p:spPr>
          <a:xfrm>
            <a:off x="6400800" y="1371600"/>
            <a:ext cx="53848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6C390FF3-F980-4580-9863-E965BB98C22D}" type="datetimeFigureOut">
              <a:rPr lang="en-US" smtClean="0"/>
              <a:t>5/16/2024</a:t>
            </a:fld>
            <a:endParaRPr lang="en-US"/>
          </a:p>
        </p:txBody>
      </p:sp>
      <p:sp>
        <p:nvSpPr>
          <p:cNvPr id="8" name="Footer Placeholder 7"/>
          <p:cNvSpPr>
            <a:spLocks noGrp="1"/>
          </p:cNvSpPr>
          <p:nvPr>
            <p:ph type="ftr" sz="quarter" idx="11"/>
          </p:nvPr>
        </p:nvSpPr>
        <p:spPr>
          <a:xfrm>
            <a:off x="406400" y="6409944"/>
            <a:ext cx="4775200" cy="365760"/>
          </a:xfrm>
        </p:spPr>
        <p:txBody>
          <a:bodyPr/>
          <a:lstStyle/>
          <a:p>
            <a:endParaRPr lang="en-US"/>
          </a:p>
        </p:txBody>
      </p:sp>
      <p:sp>
        <p:nvSpPr>
          <p:cNvPr id="15" name="Straight Connector 14"/>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402336" y="2471383"/>
            <a:ext cx="5388864" cy="3818404"/>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Content Placeholder 25"/>
          <p:cNvSpPr>
            <a:spLocks noGrp="1"/>
          </p:cNvSpPr>
          <p:nvPr>
            <p:ph sz="quarter" idx="4"/>
          </p:nvPr>
        </p:nvSpPr>
        <p:spPr>
          <a:xfrm>
            <a:off x="6400800" y="2471383"/>
            <a:ext cx="5384800" cy="382219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5" name="Oval 24"/>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5791200" y="1042417"/>
            <a:ext cx="609600" cy="441325"/>
          </a:xfrm>
        </p:spPr>
        <p:txBody>
          <a:bodyPr/>
          <a:lstStyle>
            <a:lvl1pPr algn="ctr">
              <a:defRPr/>
            </a:lvl1pPr>
          </a:lstStyle>
          <a:p>
            <a:fld id="{CFE5459B-F4C8-48D0-9A45-6A43EBC6BFF8}" type="slidenum">
              <a:rPr lang="en-US" smtClean="0"/>
              <a:t>‹#›</a:t>
            </a:fld>
            <a:endParaRPr lang="en-US"/>
          </a:p>
        </p:txBody>
      </p:sp>
      <p:sp>
        <p:nvSpPr>
          <p:cNvPr id="23" name="Title 22"/>
          <p:cNvSpPr>
            <a:spLocks noGrp="1"/>
          </p:cNvSpPr>
          <p:nvPr>
            <p:ph type="title"/>
          </p:nvPr>
        </p:nvSpPr>
        <p:spPr/>
        <p:txBody>
          <a:bodyPr rtlCol="0" anchor="b" anchorCtr="0"/>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6C390FF3-F980-4580-9863-E965BB98C22D}" type="datetimeFigureOut">
              <a:rPr lang="en-US" smtClean="0"/>
              <a:t>5/16/2024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791200" y="1036021"/>
            <a:ext cx="609600" cy="441325"/>
          </a:xfrm>
        </p:spPr>
        <p:txBody>
          <a:bodyPr/>
          <a:lstStyle/>
          <a:p>
            <a:fld id="{CFE5459B-F4C8-48D0-9A45-6A43EBC6BFF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6C390FF3-F980-4580-9863-E965BB98C22D}" type="datetimeFigureOut">
              <a:rPr lang="en-US" smtClean="0"/>
              <a:t>5/16/2024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5689600" y="6324600"/>
            <a:ext cx="812800" cy="441324"/>
          </a:xfrm>
        </p:spPr>
        <p:txBody>
          <a:bodyPr/>
          <a:lstStyle>
            <a:lvl1pPr>
              <a:defRPr>
                <a:solidFill>
                  <a:srgbClr val="FFFFFF"/>
                </a:solidFill>
              </a:defRPr>
            </a:lvl1pPr>
          </a:lstStyle>
          <a:p>
            <a:fld id="{CFE5459B-F4C8-48D0-9A45-6A43EBC6BFF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n-US"/>
              <a:t>Click to edit Master title style</a:t>
            </a:r>
          </a:p>
        </p:txBody>
      </p:sp>
      <p:sp>
        <p:nvSpPr>
          <p:cNvPr id="3" name="Text Placeholder 2"/>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Rectangle 7"/>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4165600" y="685800"/>
            <a:ext cx="7518400" cy="5410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Oval 9"/>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CFE5459B-F4C8-48D0-9A45-6A43EBC6BFF8}" type="slidenum">
              <a:rPr lang="en-US" smtClean="0"/>
              <a:t>‹#›</a:t>
            </a:fld>
            <a:endParaRPr lang="en-US"/>
          </a:p>
        </p:txBody>
      </p:sp>
      <p:sp>
        <p:nvSpPr>
          <p:cNvPr id="21" name="Rectangle 20"/>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6C390FF3-F980-4580-9863-E965BB98C22D}" type="datetimeFigureOut">
              <a:rPr lang="en-US" smtClean="0"/>
              <a:t>5/16/2024</a:t>
            </a:fld>
            <a:endParaRPr lang="en-US"/>
          </a:p>
        </p:txBody>
      </p:sp>
      <p:sp>
        <p:nvSpPr>
          <p:cNvPr id="6" name="Footer Placeholder 5"/>
          <p:cNvSpPr>
            <a:spLocks noGrp="1"/>
          </p:cNvSpPr>
          <p:nvPr>
            <p:ph type="ftr" sz="quarter" idx="11"/>
          </p:nvPr>
        </p:nvSpPr>
        <p:spPr>
          <a:xfrm>
            <a:off x="402336" y="6410848"/>
            <a:ext cx="451104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800" y="312739"/>
            <a:ext cx="609600" cy="441325"/>
          </a:xfrm>
        </p:spPr>
        <p:txBody>
          <a:bodyPr/>
          <a:lstStyle/>
          <a:p>
            <a:fld id="{CFE5459B-F4C8-48D0-9A45-6A43EBC6BFF8}" type="slidenum">
              <a:rPr lang="en-US" smtClean="0"/>
              <a:t>‹#›</a:t>
            </a:fld>
            <a:endParaRPr lang="en-US"/>
          </a:p>
        </p:txBody>
      </p:sp>
      <p:sp>
        <p:nvSpPr>
          <p:cNvPr id="2" name="Title 1"/>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n-US"/>
              <a:t>Click to edit Master title style</a:t>
            </a:r>
          </a:p>
        </p:txBody>
      </p:sp>
      <p:sp>
        <p:nvSpPr>
          <p:cNvPr id="3" name="Picture Placeholder 2"/>
          <p:cNvSpPr>
            <a:spLocks noGrp="1"/>
          </p:cNvSpPr>
          <p:nvPr>
            <p:ph type="pic" idx="1"/>
          </p:nvPr>
        </p:nvSpPr>
        <p:spPr>
          <a:xfrm>
            <a:off x="4000500" y="609600"/>
            <a:ext cx="7823200" cy="4267200"/>
          </a:xfrm>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22" name="Rectangle 21"/>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7717536" y="6404984"/>
            <a:ext cx="4059936" cy="365760"/>
          </a:xfrm>
        </p:spPr>
        <p:txBody>
          <a:bodyPr/>
          <a:lstStyle/>
          <a:p>
            <a:fld id="{6C390FF3-F980-4580-9863-E965BB98C22D}" type="datetimeFigureOut">
              <a:rPr lang="en-US" smtClean="0"/>
              <a:t>5/16/2024</a:t>
            </a:fld>
            <a:endParaRPr lang="en-US"/>
          </a:p>
        </p:txBody>
      </p:sp>
      <p:sp>
        <p:nvSpPr>
          <p:cNvPr id="6" name="Footer Placeholder 5"/>
          <p:cNvSpPr>
            <a:spLocks noGrp="1"/>
          </p:cNvSpPr>
          <p:nvPr>
            <p:ph type="ftr" sz="quarter" idx="11"/>
          </p:nvPr>
        </p:nvSpPr>
        <p:spPr>
          <a:xfrm>
            <a:off x="402336" y="6410848"/>
            <a:ext cx="4779264"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fld id="{6C390FF3-F980-4580-9863-E965BB98C22D}" type="datetimeFigureOut">
              <a:rPr lang="en-US" smtClean="0"/>
              <a:t>5/16/2024</a:t>
            </a:fld>
            <a:endParaRPr lang="en-US"/>
          </a:p>
        </p:txBody>
      </p:sp>
      <p:sp>
        <p:nvSpPr>
          <p:cNvPr id="3" name="Footer Placeholder 2"/>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FE5459B-F4C8-48D0-9A45-6A43EBC6BFF8}" type="slidenum">
              <a:rPr lang="en-US" smtClean="0"/>
              <a:t>‹#›</a:t>
            </a:fld>
            <a:endParaRPr lang="en-US"/>
          </a:p>
        </p:txBody>
      </p:sp>
      <p:sp>
        <p:nvSpPr>
          <p:cNvPr id="22" name="Title Placeholder 21"/>
          <p:cNvSpPr>
            <a:spLocks noGrp="1"/>
          </p:cNvSpPr>
          <p:nvPr>
            <p:ph type="title"/>
          </p:nvPr>
        </p:nvSpPr>
        <p:spPr>
          <a:xfrm>
            <a:off x="402336" y="228600"/>
            <a:ext cx="11379200" cy="758952"/>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254" y="2985966"/>
            <a:ext cx="9404723" cy="1400530"/>
          </a:xfrm>
        </p:spPr>
        <p:txBody>
          <a:bodyPr>
            <a:normAutofit/>
          </a:bodyPr>
          <a:lstStyle/>
          <a:p>
            <a:pPr algn="ctr"/>
            <a:r>
              <a:rPr lang="en-US" dirty="0">
                <a:solidFill>
                  <a:schemeClr val="tx1"/>
                </a:solidFill>
                <a:latin typeface="Times New Roman" pitchFamily="18" charset="0"/>
                <a:cs typeface="Times New Roman" pitchFamily="18" charset="0"/>
              </a:rPr>
              <a:t>LANGUAGE ORIGIN OF MEDICAL TERMS</a:t>
            </a:r>
            <a:r>
              <a:rPr lang="sr-Cyrl-RS" dirty="0">
                <a:solidFill>
                  <a:schemeClr val="tx1"/>
                </a:solidFill>
                <a:latin typeface="Times New Roman" pitchFamily="18" charset="0"/>
                <a:cs typeface="Times New Roman" pitchFamily="18" charset="0"/>
              </a:rPr>
              <a:t/>
            </a:r>
            <a:br>
              <a:rPr lang="sr-Cyrl-RS" dirty="0">
                <a:solidFill>
                  <a:schemeClr val="tx1"/>
                </a:solidFill>
                <a:latin typeface="Times New Roman" pitchFamily="18" charset="0"/>
                <a:cs typeface="Times New Roman" pitchFamily="18" charset="0"/>
              </a:rPr>
            </a:br>
            <a:endParaRPr lang="en-US" dirty="0">
              <a:solidFill>
                <a:schemeClr val="tx1"/>
              </a:solidFill>
              <a:latin typeface="Times New Roman" pitchFamily="18" charset="0"/>
              <a:cs typeface="Times New Roman" pitchFamily="18" charset="0"/>
            </a:endParaRPr>
          </a:p>
        </p:txBody>
      </p:sp>
      <p:sp>
        <p:nvSpPr>
          <p:cNvPr id="4" name="AutoShape 2" descr="NATURAL HISTORY OF DISEAS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819020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ED4546-EDBD-4C06-8BC9-E19352AF691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08D5EAF0-F7F2-44F6-BCEF-575A22A6B989}"/>
              </a:ext>
            </a:extLst>
          </p:cNvPr>
          <p:cNvSpPr>
            <a:spLocks noGrp="1"/>
          </p:cNvSpPr>
          <p:nvPr>
            <p:ph sz="quarter" idx="1"/>
          </p:nvPr>
        </p:nvSpPr>
        <p:spPr/>
        <p:txBody>
          <a:bodyPr>
            <a:normAutofit fontScale="85000" lnSpcReduction="20000"/>
          </a:bodyPr>
          <a:lstStyle/>
          <a:p>
            <a:pPr marL="0" indent="0">
              <a:buNone/>
            </a:pPr>
            <a:r>
              <a:rPr lang="en-US" dirty="0"/>
              <a:t>A prefix (of ancient Greek or Latin origin) is a formative element that appears at the beginning of a word and usually indicates a state, place, direction, quality or quantity:</a:t>
            </a:r>
          </a:p>
          <a:p>
            <a:r>
              <a:rPr lang="en-US" dirty="0"/>
              <a:t>• hyper- excess, above</a:t>
            </a:r>
          </a:p>
          <a:p>
            <a:r>
              <a:rPr lang="en-US" dirty="0"/>
              <a:t>• hypo- incompleteness, below</a:t>
            </a:r>
          </a:p>
          <a:p>
            <a:r>
              <a:rPr lang="en-US" dirty="0"/>
              <a:t>• phlebo-vein</a:t>
            </a:r>
          </a:p>
          <a:p>
            <a:r>
              <a:rPr lang="en-US" dirty="0"/>
              <a:t>• </a:t>
            </a:r>
            <a:r>
              <a:rPr lang="en-US" dirty="0" err="1"/>
              <a:t>haema</a:t>
            </a:r>
            <a:r>
              <a:rPr lang="en-US" dirty="0"/>
              <a:t> - blood</a:t>
            </a:r>
          </a:p>
          <a:p>
            <a:r>
              <a:rPr lang="en-US" dirty="0"/>
              <a:t>• </a:t>
            </a:r>
            <a:r>
              <a:rPr lang="en-US" dirty="0" err="1"/>
              <a:t>dys</a:t>
            </a:r>
            <a:r>
              <a:rPr lang="en-US" dirty="0"/>
              <a:t>- difficulty, disturbance</a:t>
            </a:r>
          </a:p>
          <a:p>
            <a:r>
              <a:rPr lang="en-US" dirty="0"/>
              <a:t>• angio- blood and lymphatic vessels</a:t>
            </a:r>
          </a:p>
          <a:p>
            <a:r>
              <a:rPr lang="en-US" dirty="0"/>
              <a:t>• myo- muscle</a:t>
            </a:r>
          </a:p>
          <a:p>
            <a:r>
              <a:rPr lang="en-US" dirty="0"/>
              <a:t>• laparo- abdomen</a:t>
            </a:r>
          </a:p>
          <a:p>
            <a:r>
              <a:rPr lang="en-US" dirty="0"/>
              <a:t>• poly- more</a:t>
            </a:r>
          </a:p>
          <a:p>
            <a:r>
              <a:rPr lang="en-US" dirty="0"/>
              <a:t>• ultra- above</a:t>
            </a:r>
          </a:p>
        </p:txBody>
      </p:sp>
    </p:spTree>
    <p:extLst>
      <p:ext uri="{BB962C8B-B14F-4D97-AF65-F5344CB8AC3E}">
        <p14:creationId xmlns:p14="http://schemas.microsoft.com/office/powerpoint/2010/main" val="4260284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A8C1C53-C524-45B9-A3AA-4AC0BC21FA8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5AB8B025-ADB8-4E8F-8D1F-C1D736A1E012}"/>
              </a:ext>
            </a:extLst>
          </p:cNvPr>
          <p:cNvSpPr>
            <a:spLocks noGrp="1"/>
          </p:cNvSpPr>
          <p:nvPr>
            <p:ph sz="quarter" idx="1"/>
          </p:nvPr>
        </p:nvSpPr>
        <p:spPr/>
        <p:txBody>
          <a:bodyPr>
            <a:normAutofit fontScale="92500" lnSpcReduction="20000"/>
          </a:bodyPr>
          <a:lstStyle/>
          <a:p>
            <a:pPr marL="0" indent="0">
              <a:buNone/>
            </a:pPr>
            <a:r>
              <a:rPr lang="en-US" dirty="0"/>
              <a:t>A suffix is ​​a suffix that is added to the end of a word and can indicate an analysis, procedure, procedure, function, disorder or status:</a:t>
            </a:r>
          </a:p>
          <a:p>
            <a:r>
              <a:rPr lang="en-US" dirty="0"/>
              <a:t>• -itis (inflammation)</a:t>
            </a:r>
          </a:p>
          <a:p>
            <a:r>
              <a:rPr lang="en-US" dirty="0"/>
              <a:t>• -</a:t>
            </a:r>
            <a:r>
              <a:rPr lang="en-US" dirty="0" err="1"/>
              <a:t>trophia</a:t>
            </a:r>
            <a:r>
              <a:rPr lang="en-US" dirty="0"/>
              <a:t> (nutrition)</a:t>
            </a:r>
          </a:p>
          <a:p>
            <a:r>
              <a:rPr lang="en-US" dirty="0"/>
              <a:t>• -ectasia (enlargement)</a:t>
            </a:r>
          </a:p>
          <a:p>
            <a:r>
              <a:rPr lang="en-US" dirty="0"/>
              <a:t>• -</a:t>
            </a:r>
            <a:r>
              <a:rPr lang="en-US" dirty="0" err="1"/>
              <a:t>ectomia</a:t>
            </a:r>
            <a:r>
              <a:rPr lang="en-US" dirty="0"/>
              <a:t> (cutting, extraction)</a:t>
            </a:r>
          </a:p>
          <a:p>
            <a:r>
              <a:rPr lang="en-US" dirty="0"/>
              <a:t>• -</a:t>
            </a:r>
            <a:r>
              <a:rPr lang="en-US" dirty="0" err="1"/>
              <a:t>graphia</a:t>
            </a:r>
            <a:r>
              <a:rPr lang="en-US" dirty="0"/>
              <a:t> (recording, writing)</a:t>
            </a:r>
          </a:p>
          <a:p>
            <a:r>
              <a:rPr lang="en-US" dirty="0"/>
              <a:t>• -</a:t>
            </a:r>
            <a:r>
              <a:rPr lang="en-US" dirty="0" err="1"/>
              <a:t>scopia</a:t>
            </a:r>
            <a:r>
              <a:rPr lang="en-US" dirty="0"/>
              <a:t> (watching, observing, recording)</a:t>
            </a:r>
          </a:p>
          <a:p>
            <a:r>
              <a:rPr lang="en-US" dirty="0"/>
              <a:t>• -</a:t>
            </a:r>
            <a:r>
              <a:rPr lang="en-US" dirty="0" err="1"/>
              <a:t>megalia</a:t>
            </a:r>
            <a:r>
              <a:rPr lang="en-US" dirty="0"/>
              <a:t> (enlargement)</a:t>
            </a:r>
          </a:p>
          <a:p>
            <a:r>
              <a:rPr lang="en-US" dirty="0"/>
              <a:t>• -</a:t>
            </a:r>
            <a:r>
              <a:rPr lang="en-US" dirty="0" err="1"/>
              <a:t>pnoe</a:t>
            </a:r>
            <a:r>
              <a:rPr lang="en-US" dirty="0"/>
              <a:t> (breathing)</a:t>
            </a:r>
          </a:p>
          <a:p>
            <a:r>
              <a:rPr lang="en-US" dirty="0"/>
              <a:t>• -</a:t>
            </a:r>
            <a:r>
              <a:rPr lang="en-US" dirty="0" err="1"/>
              <a:t>osis</a:t>
            </a:r>
            <a:r>
              <a:rPr lang="en-US" dirty="0"/>
              <a:t> (non-inflammatory diseases)</a:t>
            </a:r>
          </a:p>
          <a:p>
            <a:r>
              <a:rPr lang="en-US" dirty="0"/>
              <a:t>• -stenosis (narrowing)</a:t>
            </a:r>
          </a:p>
          <a:p>
            <a:endParaRPr lang="en-US" dirty="0"/>
          </a:p>
          <a:p>
            <a:endParaRPr lang="en-US" dirty="0"/>
          </a:p>
        </p:txBody>
      </p:sp>
    </p:spTree>
    <p:extLst>
      <p:ext uri="{BB962C8B-B14F-4D97-AF65-F5344CB8AC3E}">
        <p14:creationId xmlns:p14="http://schemas.microsoft.com/office/powerpoint/2010/main" val="33751270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CA0D36E-3E94-47B9-99CC-999D5F868A5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261FB9AD-5DAC-4554-9F7C-D74444BEB66C}"/>
              </a:ext>
            </a:extLst>
          </p:cNvPr>
          <p:cNvSpPr>
            <a:spLocks noGrp="1"/>
          </p:cNvSpPr>
          <p:nvPr>
            <p:ph sz="quarter" idx="1"/>
          </p:nvPr>
        </p:nvSpPr>
        <p:spPr/>
        <p:txBody>
          <a:bodyPr/>
          <a:lstStyle/>
          <a:p>
            <a:r>
              <a:rPr lang="en-US" dirty="0"/>
              <a:t>The root is the component that gives the essential meaning. </a:t>
            </a:r>
          </a:p>
          <a:p>
            <a:r>
              <a:rPr lang="en-US" dirty="0"/>
              <a:t>An example of the root is cardio (-cardio-), and the compound is myocardiopathy (myo-cardio-</a:t>
            </a:r>
            <a:r>
              <a:rPr lang="en-US" dirty="0" err="1"/>
              <a:t>pathia</a:t>
            </a:r>
            <a:r>
              <a:rPr lang="en-US" dirty="0"/>
              <a:t>)</a:t>
            </a:r>
          </a:p>
          <a:p>
            <a:endParaRPr lang="en-US" dirty="0"/>
          </a:p>
          <a:p>
            <a:endParaRPr lang="en-US" dirty="0"/>
          </a:p>
        </p:txBody>
      </p:sp>
    </p:spTree>
    <p:extLst>
      <p:ext uri="{BB962C8B-B14F-4D97-AF65-F5344CB8AC3E}">
        <p14:creationId xmlns:p14="http://schemas.microsoft.com/office/powerpoint/2010/main" val="30183286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4E3D939-F9C4-4B89-BD5B-94A2756064B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4419D9C7-0DAF-405A-BD4C-B91A47FF9AA7}"/>
              </a:ext>
            </a:extLst>
          </p:cNvPr>
          <p:cNvSpPr>
            <a:spLocks noGrp="1"/>
          </p:cNvSpPr>
          <p:nvPr>
            <p:ph sz="quarter" idx="1"/>
          </p:nvPr>
        </p:nvSpPr>
        <p:spPr/>
        <p:txBody>
          <a:bodyPr>
            <a:normAutofit fontScale="92500" lnSpcReduction="20000"/>
          </a:bodyPr>
          <a:lstStyle/>
          <a:p>
            <a:pPr marL="0" indent="0" algn="ctr">
              <a:buNone/>
            </a:pPr>
            <a:r>
              <a:rPr lang="en-US" dirty="0"/>
              <a:t>The use of</a:t>
            </a:r>
          </a:p>
          <a:p>
            <a:r>
              <a:rPr lang="en-US" dirty="0"/>
              <a:t>Throughout the history of medicine, it was easier and more useful for doctors to use compound words made up of already existing prefixes and suffixes instead of literal descriptions of medical conditions and procedures.</a:t>
            </a:r>
          </a:p>
          <a:p>
            <a:r>
              <a:rPr lang="en-US" dirty="0"/>
              <a:t>In this way, the terms were created:</a:t>
            </a:r>
          </a:p>
          <a:p>
            <a:r>
              <a:rPr lang="en-US" i="1" dirty="0"/>
              <a:t>• </a:t>
            </a:r>
            <a:r>
              <a:rPr lang="en-US" i="1" dirty="0" err="1"/>
              <a:t>nephrectomia</a:t>
            </a:r>
            <a:r>
              <a:rPr lang="en-US" i="1" dirty="0"/>
              <a:t> </a:t>
            </a:r>
            <a:r>
              <a:rPr lang="en-US" dirty="0"/>
              <a:t>(the Greek prefix </a:t>
            </a:r>
            <a:r>
              <a:rPr lang="en-US" dirty="0" err="1"/>
              <a:t>nephro</a:t>
            </a:r>
            <a:r>
              <a:rPr lang="en-US" dirty="0"/>
              <a:t>- refers to the kidney and the suffix -</a:t>
            </a:r>
            <a:r>
              <a:rPr lang="en-US" dirty="0" err="1"/>
              <a:t>ectomia</a:t>
            </a:r>
            <a:r>
              <a:rPr lang="en-US" dirty="0"/>
              <a:t> refers to cutting, extracting) which in Latin would be </a:t>
            </a:r>
            <a:r>
              <a:rPr lang="en-US" dirty="0" err="1"/>
              <a:t>sectio</a:t>
            </a:r>
            <a:r>
              <a:rPr lang="en-US" dirty="0"/>
              <a:t> </a:t>
            </a:r>
            <a:r>
              <a:rPr lang="en-US" dirty="0" err="1"/>
              <a:t>renis</a:t>
            </a:r>
            <a:r>
              <a:rPr lang="en-US" dirty="0"/>
              <a:t>,</a:t>
            </a:r>
          </a:p>
          <a:p>
            <a:r>
              <a:rPr lang="en-US" i="1" dirty="0"/>
              <a:t>• </a:t>
            </a:r>
            <a:r>
              <a:rPr lang="en-US" i="1" dirty="0" err="1"/>
              <a:t>ophthalmoscopia</a:t>
            </a:r>
            <a:r>
              <a:rPr lang="en-US" i="1" dirty="0"/>
              <a:t> </a:t>
            </a:r>
            <a:r>
              <a:rPr lang="en-US" dirty="0"/>
              <a:t>(the prefix ophthalmo- refers to the eye while the suffix -</a:t>
            </a:r>
            <a:r>
              <a:rPr lang="en-US" dirty="0" err="1"/>
              <a:t>scopia</a:t>
            </a:r>
            <a:r>
              <a:rPr lang="en-US" dirty="0"/>
              <a:t> refers to examining) in Latin: </a:t>
            </a:r>
            <a:r>
              <a:rPr lang="en-US" dirty="0" err="1"/>
              <a:t>inspectio</a:t>
            </a:r>
            <a:r>
              <a:rPr lang="en-US" dirty="0"/>
              <a:t> </a:t>
            </a:r>
            <a:r>
              <a:rPr lang="en-US" dirty="0" err="1"/>
              <a:t>oculorum</a:t>
            </a:r>
            <a:endParaRPr lang="en-US" dirty="0"/>
          </a:p>
          <a:p>
            <a:r>
              <a:rPr lang="en-US" i="1" dirty="0"/>
              <a:t>• </a:t>
            </a:r>
            <a:r>
              <a:rPr lang="en-US" i="1" dirty="0" err="1"/>
              <a:t>erythrocitus</a:t>
            </a:r>
            <a:r>
              <a:rPr lang="en-US" i="1" dirty="0"/>
              <a:t> </a:t>
            </a:r>
            <a:r>
              <a:rPr lang="en-US" dirty="0"/>
              <a:t>(prefix erythro- meaning red and suffix -</a:t>
            </a:r>
            <a:r>
              <a:rPr lang="en-US" dirty="0" err="1"/>
              <a:t>citos</a:t>
            </a:r>
            <a:r>
              <a:rPr lang="en-US" dirty="0"/>
              <a:t> meaning cell), in Latin: </a:t>
            </a:r>
            <a:r>
              <a:rPr lang="en-US" dirty="0" err="1"/>
              <a:t>cellula</a:t>
            </a:r>
            <a:r>
              <a:rPr lang="en-US" dirty="0"/>
              <a:t> rubra</a:t>
            </a:r>
          </a:p>
          <a:p>
            <a:r>
              <a:rPr lang="en-US" i="1" dirty="0"/>
              <a:t>• gastritis </a:t>
            </a:r>
            <a:r>
              <a:rPr lang="en-US" dirty="0"/>
              <a:t>(prefix </a:t>
            </a:r>
            <a:r>
              <a:rPr lang="en-US" dirty="0" err="1"/>
              <a:t>gastr</a:t>
            </a:r>
            <a:r>
              <a:rPr lang="en-US" dirty="0"/>
              <a:t>- refers to the stomach, suffix -itis refers to inflammation), in Latin it would be less elegant: </a:t>
            </a:r>
            <a:r>
              <a:rPr lang="en-US" dirty="0" err="1"/>
              <a:t>inflamatio</a:t>
            </a:r>
            <a:r>
              <a:rPr lang="en-US" dirty="0"/>
              <a:t> </a:t>
            </a:r>
            <a:r>
              <a:rPr lang="en-US" dirty="0" err="1"/>
              <a:t>gastris</a:t>
            </a:r>
            <a:r>
              <a:rPr lang="en-US" dirty="0"/>
              <a:t>.</a:t>
            </a:r>
          </a:p>
        </p:txBody>
      </p:sp>
    </p:spTree>
    <p:extLst>
      <p:ext uri="{BB962C8B-B14F-4D97-AF65-F5344CB8AC3E}">
        <p14:creationId xmlns:p14="http://schemas.microsoft.com/office/powerpoint/2010/main" val="3466348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9E69A8-8BA8-4E7F-A7AF-4834829E24E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CF754EE8-D076-4B8C-AC85-501A0F0EC224}"/>
              </a:ext>
            </a:extLst>
          </p:cNvPr>
          <p:cNvSpPr>
            <a:spLocks noGrp="1"/>
          </p:cNvSpPr>
          <p:nvPr>
            <p:ph sz="quarter" idx="1"/>
          </p:nvPr>
        </p:nvSpPr>
        <p:spPr/>
        <p:txBody>
          <a:bodyPr>
            <a:normAutofit lnSpcReduction="10000"/>
          </a:bodyPr>
          <a:lstStyle/>
          <a:p>
            <a:r>
              <a:rPr lang="en-US" dirty="0"/>
              <a:t>Throughout history, classical philologists have analyzed in detail the content and language of the oldest medical records, but much less attention has been paid to the later development of medical terminology. In studying these new compounds it was noticed that some prefixes and suffixes are more productive than others. </a:t>
            </a:r>
          </a:p>
          <a:p>
            <a:r>
              <a:rPr lang="en-US" dirty="0"/>
              <a:t>The Greek prefix hyper-, for example, was more commonly used than the Latin super-. </a:t>
            </a:r>
          </a:p>
          <a:p>
            <a:r>
              <a:rPr lang="en-US" dirty="0"/>
              <a:t>We say </a:t>
            </a:r>
            <a:r>
              <a:rPr lang="en-US" dirty="0" err="1"/>
              <a:t>hypertensio</a:t>
            </a:r>
            <a:r>
              <a:rPr lang="en-US" dirty="0"/>
              <a:t>, even though it is a Greek-Latin compound, not </a:t>
            </a:r>
            <a:r>
              <a:rPr lang="en-US" dirty="0" err="1"/>
              <a:t>supertensio</a:t>
            </a:r>
            <a:r>
              <a:rPr lang="en-US" dirty="0"/>
              <a:t>, which would be the Latin term as a whole. </a:t>
            </a:r>
          </a:p>
          <a:p>
            <a:r>
              <a:rPr lang="en-US" dirty="0"/>
              <a:t>It is different with the ancient Greek and Latin terms for the heart (Gr. cardia, Lat. </a:t>
            </a:r>
            <a:r>
              <a:rPr lang="en-US" dirty="0" err="1"/>
              <a:t>cor</a:t>
            </a:r>
            <a:r>
              <a:rPr lang="en-US" dirty="0"/>
              <a:t>) which are used almost equally.</a:t>
            </a:r>
          </a:p>
        </p:txBody>
      </p:sp>
    </p:spTree>
    <p:extLst>
      <p:ext uri="{BB962C8B-B14F-4D97-AF65-F5344CB8AC3E}">
        <p14:creationId xmlns:p14="http://schemas.microsoft.com/office/powerpoint/2010/main" val="33648748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5ACC23-B4EF-4A90-B71A-7522171DCE12}"/>
              </a:ext>
            </a:extLst>
          </p:cNvPr>
          <p:cNvSpPr>
            <a:spLocks noGrp="1"/>
          </p:cNvSpPr>
          <p:nvPr>
            <p:ph type="title"/>
          </p:nvPr>
        </p:nvSpPr>
        <p:spPr>
          <a:xfrm>
            <a:off x="402336" y="313267"/>
            <a:ext cx="11379200" cy="962152"/>
          </a:xfrm>
        </p:spPr>
        <p:txBody>
          <a:bodyPr>
            <a:normAutofit fontScale="90000"/>
          </a:bodyPr>
          <a:lstStyle/>
          <a:p>
            <a:r>
              <a:rPr lang="en-US" dirty="0"/>
              <a:t/>
            </a:r>
            <a:br>
              <a:rPr lang="en-US" dirty="0"/>
            </a:br>
            <a:r>
              <a:rPr lang="en-US" dirty="0"/>
              <a:t/>
            </a:r>
            <a:br>
              <a:rPr lang="en-US" dirty="0"/>
            </a:br>
            <a:r>
              <a:rPr lang="en-US" dirty="0"/>
              <a:t/>
            </a:r>
            <a:br>
              <a:rPr lang="en-US" dirty="0"/>
            </a:br>
            <a:r>
              <a:rPr lang="en-US" dirty="0"/>
              <a:t/>
            </a:r>
            <a:br>
              <a:rPr lang="en-US" dirty="0"/>
            </a:br>
            <a:r>
              <a:rPr lang="en-US" dirty="0"/>
              <a:t>Suffixation and pronunciation</a:t>
            </a:r>
            <a:br>
              <a:rPr lang="en-US" dirty="0"/>
            </a:br>
            <a:endParaRPr lang="en-US" dirty="0"/>
          </a:p>
        </p:txBody>
      </p:sp>
      <p:sp>
        <p:nvSpPr>
          <p:cNvPr id="3" name="Content Placeholder 2">
            <a:extLst>
              <a:ext uri="{FF2B5EF4-FFF2-40B4-BE49-F238E27FC236}">
                <a16:creationId xmlns:a16="http://schemas.microsoft.com/office/drawing/2014/main" xmlns="" id="{06FE2F4F-A11B-4D2B-BB0F-22ADB13AE7B5}"/>
              </a:ext>
            </a:extLst>
          </p:cNvPr>
          <p:cNvSpPr>
            <a:spLocks noGrp="1"/>
          </p:cNvSpPr>
          <p:nvPr>
            <p:ph sz="quarter" idx="1"/>
          </p:nvPr>
        </p:nvSpPr>
        <p:spPr/>
        <p:txBody>
          <a:bodyPr>
            <a:normAutofit fontScale="92500" lnSpcReduction="10000"/>
          </a:bodyPr>
          <a:lstStyle/>
          <a:p>
            <a:r>
              <a:rPr lang="en-US" dirty="0"/>
              <a:t>Latin and ancient Greek terms in the Serbian language were taken over, transliterated and their basis was used in the creation of words.</a:t>
            </a:r>
          </a:p>
          <a:p>
            <a:r>
              <a:rPr lang="en-US" dirty="0"/>
              <a:t>Suffixes of the type -a, -</a:t>
            </a:r>
            <a:r>
              <a:rPr lang="en-US" dirty="0" err="1"/>
              <a:t>ija</a:t>
            </a:r>
            <a:r>
              <a:rPr lang="en-US" dirty="0"/>
              <a:t>, -ac, -</a:t>
            </a:r>
            <a:r>
              <a:rPr lang="en-US" dirty="0" err="1"/>
              <a:t>ijada</a:t>
            </a:r>
            <a:r>
              <a:rPr lang="en-US" dirty="0"/>
              <a:t>, -</a:t>
            </a:r>
            <a:r>
              <a:rPr lang="en-US" dirty="0" err="1"/>
              <a:t>alac</a:t>
            </a:r>
            <a:r>
              <a:rPr lang="en-US" dirty="0"/>
              <a:t>, -ant, -</a:t>
            </a:r>
            <a:r>
              <a:rPr lang="en-US" dirty="0" err="1"/>
              <a:t>ozan</a:t>
            </a:r>
            <a:r>
              <a:rPr lang="en-US" dirty="0"/>
              <a:t>, which are largely of foreign origin, serve to form a word. Such is an example of the suffix - for the terms systole and diastole. </a:t>
            </a:r>
          </a:p>
          <a:p>
            <a:r>
              <a:rPr lang="en-US" dirty="0"/>
              <a:t>The words are ancient Greek (ἡ </a:t>
            </a:r>
            <a:r>
              <a:rPr lang="en-US" dirty="0" err="1"/>
              <a:t>συστολή</a:t>
            </a:r>
            <a:r>
              <a:rPr lang="en-US" dirty="0"/>
              <a:t>, </a:t>
            </a:r>
            <a:r>
              <a:rPr lang="en-US" dirty="0" err="1"/>
              <a:t>δı</a:t>
            </a:r>
            <a:r>
              <a:rPr lang="en-US" dirty="0"/>
              <a:t>αστολή), are feminine and in their original form end with the letter η (eta, ita), which is pronounced e or i. </a:t>
            </a:r>
          </a:p>
          <a:p>
            <a:r>
              <a:rPr lang="en-US" dirty="0"/>
              <a:t>The Latin language had its equivalents </a:t>
            </a:r>
            <a:r>
              <a:rPr lang="en-US" dirty="0" err="1"/>
              <a:t>contractio</a:t>
            </a:r>
            <a:r>
              <a:rPr lang="en-US" dirty="0"/>
              <a:t> and </a:t>
            </a:r>
            <a:r>
              <a:rPr lang="en-US" dirty="0" err="1"/>
              <a:t>decontractio</a:t>
            </a:r>
            <a:r>
              <a:rPr lang="en-US" dirty="0"/>
              <a:t>, which we also pronounce in everyday use using the suffix -a (contraction and </a:t>
            </a:r>
            <a:r>
              <a:rPr lang="en-US" dirty="0" err="1"/>
              <a:t>decontraction</a:t>
            </a:r>
            <a:r>
              <a:rPr lang="en-US" dirty="0"/>
              <a:t>). </a:t>
            </a:r>
          </a:p>
          <a:p>
            <a:r>
              <a:rPr lang="en-US" dirty="0"/>
              <a:t>Another example is the word convulsion (</a:t>
            </a:r>
            <a:r>
              <a:rPr lang="en-US" dirty="0" err="1"/>
              <a:t>convulsio</a:t>
            </a:r>
            <a:r>
              <a:rPr lang="en-US" dirty="0"/>
              <a:t> - spasm).</a:t>
            </a:r>
          </a:p>
        </p:txBody>
      </p:sp>
    </p:spTree>
    <p:extLst>
      <p:ext uri="{BB962C8B-B14F-4D97-AF65-F5344CB8AC3E}">
        <p14:creationId xmlns:p14="http://schemas.microsoft.com/office/powerpoint/2010/main" val="20392885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235DE2F-972C-4AA3-BDAB-8B655FCDBC1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2D1331E6-EBB1-4A77-8BD9-3C80FB4B3125}"/>
              </a:ext>
            </a:extLst>
          </p:cNvPr>
          <p:cNvSpPr>
            <a:spLocks noGrp="1"/>
          </p:cNvSpPr>
          <p:nvPr>
            <p:ph sz="quarter" idx="1"/>
          </p:nvPr>
        </p:nvSpPr>
        <p:spPr/>
        <p:txBody>
          <a:bodyPr/>
          <a:lstStyle/>
          <a:p>
            <a:endParaRPr lang="en-US" dirty="0"/>
          </a:p>
          <a:p>
            <a:r>
              <a:rPr lang="en-US" dirty="0"/>
              <a:t>An example of correct transliteration and suffixation but incorrect pronunciation are the words schizophrenia and sciatica. </a:t>
            </a:r>
          </a:p>
          <a:p>
            <a:r>
              <a:rPr lang="en-US" dirty="0"/>
              <a:t>The words became domesticated in their (conventionally speaking) wrong pronunciation because in the Latin language sch is not pronounced sh. </a:t>
            </a:r>
          </a:p>
          <a:p>
            <a:r>
              <a:rPr lang="en-US" dirty="0"/>
              <a:t>Therefore, it is properly schizophrenia (schizophrenia); nervus </a:t>
            </a:r>
            <a:r>
              <a:rPr lang="en-US" dirty="0" err="1"/>
              <a:t>ischiadicus</a:t>
            </a:r>
            <a:r>
              <a:rPr lang="en-US" dirty="0"/>
              <a:t> should be pronounced nervus </a:t>
            </a:r>
            <a:r>
              <a:rPr lang="en-US" dirty="0" err="1"/>
              <a:t>ischiadicus</a:t>
            </a:r>
            <a:r>
              <a:rPr lang="en-US" dirty="0"/>
              <a:t> correctly.</a:t>
            </a:r>
          </a:p>
        </p:txBody>
      </p:sp>
    </p:spTree>
    <p:extLst>
      <p:ext uri="{BB962C8B-B14F-4D97-AF65-F5344CB8AC3E}">
        <p14:creationId xmlns:p14="http://schemas.microsoft.com/office/powerpoint/2010/main" val="31642625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281FF60-6030-4DCF-999C-14B9008DED6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09744183-4BB4-4E59-A0CB-93A3ECA9251F}"/>
              </a:ext>
            </a:extLst>
          </p:cNvPr>
          <p:cNvSpPr>
            <a:spLocks noGrp="1"/>
          </p:cNvSpPr>
          <p:nvPr>
            <p:ph sz="quarter" idx="1"/>
          </p:nvPr>
        </p:nvSpPr>
        <p:spPr/>
        <p:txBody>
          <a:bodyPr>
            <a:normAutofit fontScale="92500"/>
          </a:bodyPr>
          <a:lstStyle/>
          <a:p>
            <a:r>
              <a:rPr lang="en-US" dirty="0"/>
              <a:t>Professor Aleksandar </a:t>
            </a:r>
            <a:r>
              <a:rPr lang="en-US" dirty="0" err="1"/>
              <a:t>Kostić</a:t>
            </a:r>
            <a:r>
              <a:rPr lang="en-US" dirty="0"/>
              <a:t> notes that he wrote the first card for the Medical Dictionary in 1913. Like many of our medical students, he searched for and found a suitable word in the Serbian language for the medical terms he encountered during his studies. </a:t>
            </a:r>
          </a:p>
          <a:p>
            <a:r>
              <a:rPr lang="en-US" dirty="0"/>
              <a:t>When he was mobilized at the beginning of the Great War, in 1914, he took with him a file, which already contained quite a number of appointments. </a:t>
            </a:r>
          </a:p>
          <a:p>
            <a:r>
              <a:rPr lang="en-US" dirty="0"/>
              <a:t>Retreating through Albania, he took with him the collected linguistic treasure. </a:t>
            </a:r>
          </a:p>
          <a:p>
            <a:r>
              <a:rPr lang="en-US" dirty="0"/>
              <a:t>Working as a doctor, he had the opportunity to collect and select folk medical terms in conversations with our soldiers from different parts of Serbia, as well as volunteers from all parts of the future Yugoslavia.</a:t>
            </a:r>
          </a:p>
          <a:p>
            <a:endParaRPr lang="en-US" dirty="0"/>
          </a:p>
          <a:p>
            <a:endParaRPr lang="en-US" dirty="0"/>
          </a:p>
        </p:txBody>
      </p:sp>
    </p:spTree>
    <p:extLst>
      <p:ext uri="{BB962C8B-B14F-4D97-AF65-F5344CB8AC3E}">
        <p14:creationId xmlns:p14="http://schemas.microsoft.com/office/powerpoint/2010/main" val="6971617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582CDA3-A1CD-4260-AC57-2A65926FE73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F247D8BE-F894-4792-9800-AA3FF8F1A116}"/>
              </a:ext>
            </a:extLst>
          </p:cNvPr>
          <p:cNvSpPr>
            <a:spLocks noGrp="1"/>
          </p:cNvSpPr>
          <p:nvPr>
            <p:ph sz="quarter" idx="1"/>
          </p:nvPr>
        </p:nvSpPr>
        <p:spPr/>
        <p:txBody>
          <a:bodyPr/>
          <a:lstStyle/>
          <a:p>
            <a:r>
              <a:rPr lang="en-US" dirty="0"/>
              <a:t>On the Thessaloniki front, in several booklets, he publishes the Dictionary of Serbian Medical Terms - edited by med. Aleksandar Đ. </a:t>
            </a:r>
            <a:r>
              <a:rPr lang="en-US" dirty="0" err="1"/>
              <a:t>Kostić</a:t>
            </a:r>
            <a:r>
              <a:rPr lang="en-US" dirty="0"/>
              <a:t>, battalion doctor. The booklets are handwritten. </a:t>
            </a:r>
          </a:p>
          <a:p>
            <a:r>
              <a:rPr lang="en-US" dirty="0"/>
              <a:t>One of them has been preserved. On the inside cover of the copy of this notebook, there is a jubilee postage stamp published on the occasion of the thirtieth anniversary of the death of Jovan Jovanović </a:t>
            </a:r>
            <a:r>
              <a:rPr lang="en-US" dirty="0" err="1"/>
              <a:t>Zmaj</a:t>
            </a:r>
            <a:r>
              <a:rPr lang="en-US" dirty="0"/>
              <a:t>. </a:t>
            </a:r>
          </a:p>
          <a:p>
            <a:r>
              <a:rPr lang="en-US" dirty="0"/>
              <a:t>This postage stamp indicates that the copy was made in 1934, but also indicates the great respect that </a:t>
            </a:r>
            <a:r>
              <a:rPr lang="en-US" dirty="0" err="1"/>
              <a:t>Kostić</a:t>
            </a:r>
            <a:r>
              <a:rPr lang="en-US" dirty="0"/>
              <a:t> had for his colleague, the doctor and poet </a:t>
            </a:r>
            <a:r>
              <a:rPr lang="en-US" dirty="0" err="1"/>
              <a:t>Zmaje</a:t>
            </a:r>
            <a:r>
              <a:rPr lang="en-US" dirty="0"/>
              <a:t>.</a:t>
            </a:r>
          </a:p>
        </p:txBody>
      </p:sp>
    </p:spTree>
    <p:extLst>
      <p:ext uri="{BB962C8B-B14F-4D97-AF65-F5344CB8AC3E}">
        <p14:creationId xmlns:p14="http://schemas.microsoft.com/office/powerpoint/2010/main" val="2392773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73D78BD-FABF-438A-8406-0C0491E16B1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ED9CFAE4-856D-4746-963F-BE713C478314}"/>
              </a:ext>
            </a:extLst>
          </p:cNvPr>
          <p:cNvSpPr>
            <a:spLocks noGrp="1"/>
          </p:cNvSpPr>
          <p:nvPr>
            <p:ph sz="quarter" idx="1"/>
          </p:nvPr>
        </p:nvSpPr>
        <p:spPr/>
        <p:txBody>
          <a:bodyPr/>
          <a:lstStyle/>
          <a:p>
            <a:r>
              <a:rPr lang="en-US" dirty="0"/>
              <a:t>After the breakthrough of the Thessaloniki front, during his studies in France and after his return to Serbia, he continues to supplement his collection with expressions from other languages. Thus, his vocabulary takes on an increasingly polyglot character.</a:t>
            </a:r>
          </a:p>
          <a:p>
            <a:r>
              <a:rPr lang="en-US" dirty="0"/>
              <a:t>In 1924, </a:t>
            </a:r>
            <a:r>
              <a:rPr lang="en-US" dirty="0" err="1"/>
              <a:t>Kostić</a:t>
            </a:r>
            <a:r>
              <a:rPr lang="en-US" dirty="0"/>
              <a:t> founded the Terminological Seminar, which worked within the Institute of Histology and Embryology of the Faculty of Medicine. In the same year, he will publish the Dictionary of Histological Terms, the first professional dictionary in the field of medical sciences in our country.</a:t>
            </a:r>
          </a:p>
        </p:txBody>
      </p:sp>
    </p:spTree>
    <p:extLst>
      <p:ext uri="{BB962C8B-B14F-4D97-AF65-F5344CB8AC3E}">
        <p14:creationId xmlns:p14="http://schemas.microsoft.com/office/powerpoint/2010/main" val="3586898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16935B8-8246-4F13-A6F5-7080A8CA2F9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C582E48A-FCC9-40B5-8EAA-3D18BDF2AE2F}"/>
              </a:ext>
            </a:extLst>
          </p:cNvPr>
          <p:cNvSpPr>
            <a:spLocks noGrp="1"/>
          </p:cNvSpPr>
          <p:nvPr>
            <p:ph sz="quarter" idx="1"/>
          </p:nvPr>
        </p:nvSpPr>
        <p:spPr/>
        <p:txBody>
          <a:bodyPr/>
          <a:lstStyle/>
          <a:p>
            <a:r>
              <a:rPr lang="en-US" dirty="0"/>
              <a:t>Medical terminology is part of the language used to describe anatomical parts of the body, conditions, processes, treatments, instruments, procedures in medicine and the like.</a:t>
            </a:r>
          </a:p>
          <a:p>
            <a:r>
              <a:rPr lang="en-US" dirty="0"/>
              <a:t>Most medical terms follow a static structure in word formation. They are composed of prefixes, roots and suffixes that belong to the ancient Greek and Latin languages. </a:t>
            </a:r>
            <a:endParaRPr lang="en-US" dirty="0" smtClean="0"/>
          </a:p>
          <a:p>
            <a:r>
              <a:rPr lang="en-US" dirty="0" smtClean="0"/>
              <a:t>These </a:t>
            </a:r>
            <a:r>
              <a:rPr lang="en-US" dirty="0"/>
              <a:t>necessary components, which nowadays belong to non-speaking (by no means dead) languages, are like the bricks with which a wall is built.</a:t>
            </a:r>
          </a:p>
          <a:p>
            <a:endParaRPr lang="en-US" dirty="0"/>
          </a:p>
          <a:p>
            <a:endParaRPr lang="en-US" dirty="0"/>
          </a:p>
        </p:txBody>
      </p:sp>
    </p:spTree>
    <p:extLst>
      <p:ext uri="{BB962C8B-B14F-4D97-AF65-F5344CB8AC3E}">
        <p14:creationId xmlns:p14="http://schemas.microsoft.com/office/powerpoint/2010/main" val="36754020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049B544-08C2-4908-BA40-8E5AD8BC1FA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1EE0F3BB-58CF-4F11-81D5-F99C24BC9680}"/>
              </a:ext>
            </a:extLst>
          </p:cNvPr>
          <p:cNvSpPr>
            <a:spLocks noGrp="1"/>
          </p:cNvSpPr>
          <p:nvPr>
            <p:ph sz="quarter" idx="1"/>
          </p:nvPr>
        </p:nvSpPr>
        <p:spPr/>
        <p:txBody>
          <a:bodyPr>
            <a:normAutofit/>
          </a:bodyPr>
          <a:lstStyle/>
          <a:p>
            <a:r>
              <a:rPr lang="en-US" dirty="0"/>
              <a:t>The editorship of the Serbian Archive for the whole of medicine, in 1931, at the initiative of prof. Aleksandra </a:t>
            </a:r>
            <a:r>
              <a:rPr lang="en-US" dirty="0" err="1"/>
              <a:t>Kostić</a:t>
            </a:r>
            <a:r>
              <a:rPr lang="en-US" dirty="0"/>
              <a:t>, opens a permanent column "for the most current need of our medical literature and medical science, for our medical terminology".</a:t>
            </a:r>
          </a:p>
          <a:p>
            <a:r>
              <a:rPr lang="en-US" dirty="0"/>
              <a:t>During the interwar period, </a:t>
            </a:r>
            <a:r>
              <a:rPr lang="en-US" dirty="0" err="1"/>
              <a:t>Kostić</a:t>
            </a:r>
            <a:r>
              <a:rPr lang="en-US" dirty="0"/>
              <a:t> edited and published two encyclopedic works: The Great Medical Encyclopedia for the People (People's Health Teacher) and My Doctor. </a:t>
            </a:r>
          </a:p>
          <a:p>
            <a:r>
              <a:rPr lang="en-US" dirty="0"/>
              <a:t>In these books, the interpretations of numerous medical terms related to anatomy, physiology, pathology, then hygiene, but also a catalog of diseases are arranged in alphabetical order.</a:t>
            </a:r>
          </a:p>
        </p:txBody>
      </p:sp>
    </p:spTree>
    <p:extLst>
      <p:ext uri="{BB962C8B-B14F-4D97-AF65-F5344CB8AC3E}">
        <p14:creationId xmlns:p14="http://schemas.microsoft.com/office/powerpoint/2010/main" val="41376642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D49E14-4292-42E9-AA31-87322F0C37B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71800CD8-7493-4295-BF5C-FF87B55832C3}"/>
              </a:ext>
            </a:extLst>
          </p:cNvPr>
          <p:cNvSpPr>
            <a:spLocks noGrp="1"/>
          </p:cNvSpPr>
          <p:nvPr>
            <p:ph sz="quarter" idx="1"/>
          </p:nvPr>
        </p:nvSpPr>
        <p:spPr/>
        <p:txBody>
          <a:bodyPr/>
          <a:lstStyle/>
          <a:p>
            <a:r>
              <a:rPr lang="en-US" dirty="0"/>
              <a:t>During World War II, he was removed from the Faculty because he refused to teach in an occupied country. He will spend most of the war in </a:t>
            </a:r>
            <a:r>
              <a:rPr lang="en-US" dirty="0" err="1"/>
              <a:t>Arandjelovac</a:t>
            </a:r>
            <a:r>
              <a:rPr lang="en-US" dirty="0"/>
              <a:t>, working on a medical dictionary. </a:t>
            </a:r>
          </a:p>
          <a:p>
            <a:r>
              <a:rPr lang="en-US" dirty="0"/>
              <a:t>Immediately after the liberation, he renewed the work of the Terminology Seminar, to which he assigned three areas of activity: work on international (Latin) medical terminology, work on the correct transcription of foreign terms into our language and work on the creation of our national medical terminology.</a:t>
            </a:r>
          </a:p>
        </p:txBody>
      </p:sp>
    </p:spTree>
    <p:extLst>
      <p:ext uri="{BB962C8B-B14F-4D97-AF65-F5344CB8AC3E}">
        <p14:creationId xmlns:p14="http://schemas.microsoft.com/office/powerpoint/2010/main" val="1507983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C3F6E6E-59FC-47B6-9338-9E4319C4FA0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8D356211-010B-4E38-9C97-40D1C5F49C9A}"/>
              </a:ext>
            </a:extLst>
          </p:cNvPr>
          <p:cNvSpPr>
            <a:spLocks noGrp="1"/>
          </p:cNvSpPr>
          <p:nvPr>
            <p:ph sz="quarter" idx="1"/>
          </p:nvPr>
        </p:nvSpPr>
        <p:spPr/>
        <p:txBody>
          <a:bodyPr/>
          <a:lstStyle/>
          <a:p>
            <a:pPr algn="just"/>
            <a:r>
              <a:rPr lang="en-US" dirty="0"/>
              <a:t>In a letter to the Dean of the Faculty of Medicine, dated July 9, 1946, he reports that he is arranging the Dictionary of Medical Terms, in which international names are given in Latin or transcribed in Latin into Serbian, that an alphabetical register of Serbian folk medical terms and medical terms in English is given, in Russian, German and French. </a:t>
            </a:r>
          </a:p>
          <a:p>
            <a:pPr algn="just"/>
            <a:r>
              <a:rPr lang="en-US" dirty="0"/>
              <a:t>The dictionary is intended primarily for students, but also for the professional medical public.</a:t>
            </a:r>
          </a:p>
        </p:txBody>
      </p:sp>
    </p:spTree>
    <p:extLst>
      <p:ext uri="{BB962C8B-B14F-4D97-AF65-F5344CB8AC3E}">
        <p14:creationId xmlns:p14="http://schemas.microsoft.com/office/powerpoint/2010/main" val="23935442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670FC29-FC96-498B-BCD5-2DEDBE217C2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88DDEB5E-F88C-4712-9F1E-8D93ECC96F9C}"/>
              </a:ext>
            </a:extLst>
          </p:cNvPr>
          <p:cNvSpPr>
            <a:spLocks noGrp="1"/>
          </p:cNvSpPr>
          <p:nvPr>
            <p:ph sz="quarter" idx="1"/>
          </p:nvPr>
        </p:nvSpPr>
        <p:spPr/>
        <p:txBody>
          <a:bodyPr/>
          <a:lstStyle/>
          <a:p>
            <a:r>
              <a:rPr lang="en-US" dirty="0"/>
              <a:t>In 1956, </a:t>
            </a:r>
            <a:r>
              <a:rPr lang="en-US" dirty="0" err="1"/>
              <a:t>Kostić</a:t>
            </a:r>
            <a:r>
              <a:rPr lang="en-US" dirty="0"/>
              <a:t> will publish a Medical Dictionary containing about 41,000 words (15,000 in Latin, 5,000 in English, 7,000 in German, 4,200 in French, 6,000 in Serbian. The eponymous dictionary has 3,800 words). </a:t>
            </a:r>
          </a:p>
          <a:p>
            <a:r>
              <a:rPr lang="en-US" dirty="0"/>
              <a:t>The second edition of this dictionary, for which Aleksandar Đ. </a:t>
            </a:r>
            <a:r>
              <a:rPr lang="en-US" dirty="0" err="1"/>
              <a:t>Kostić</a:t>
            </a:r>
            <a:r>
              <a:rPr lang="en-US" dirty="0"/>
              <a:t> received the October Award of the City of Belgrade, was published in 1971 and has 125,000 words in seven languages. Subsequent editions of the Dictionary will be published in 1976, 1987, 1996 and 2009.</a:t>
            </a:r>
          </a:p>
          <a:p>
            <a:endParaRPr lang="en-US" dirty="0"/>
          </a:p>
          <a:p>
            <a:endParaRPr lang="en-US" dirty="0"/>
          </a:p>
        </p:txBody>
      </p:sp>
    </p:spTree>
    <p:extLst>
      <p:ext uri="{BB962C8B-B14F-4D97-AF65-F5344CB8AC3E}">
        <p14:creationId xmlns:p14="http://schemas.microsoft.com/office/powerpoint/2010/main" val="4188867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1F0D5A1-EA6F-4050-971A-08DC3E2EEDA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1602C576-F976-492A-AD00-448C0DA7C5C7}"/>
              </a:ext>
            </a:extLst>
          </p:cNvPr>
          <p:cNvSpPr>
            <a:spLocks noGrp="1"/>
          </p:cNvSpPr>
          <p:nvPr>
            <p:ph sz="quarter" idx="1"/>
          </p:nvPr>
        </p:nvSpPr>
        <p:spPr/>
        <p:txBody>
          <a:bodyPr/>
          <a:lstStyle/>
          <a:p>
            <a:r>
              <a:rPr lang="en-US" dirty="0"/>
              <a:t>In the work "Serbian Medical Terminologists" published in 1960, Prof. Dr. Aleksandar </a:t>
            </a:r>
            <a:r>
              <a:rPr lang="en-US" dirty="0" err="1"/>
              <a:t>Arnautović</a:t>
            </a:r>
            <a:r>
              <a:rPr lang="en-US" dirty="0"/>
              <a:t> states that </a:t>
            </a:r>
            <a:r>
              <a:rPr lang="en-US" dirty="0" err="1"/>
              <a:t>Kostić's</a:t>
            </a:r>
            <a:r>
              <a:rPr lang="en-US" dirty="0"/>
              <a:t> dictionary is "a crown and a kind of synthesis of all attempts, experiments and terminological accomplishments" throughout the entire history of our medical terminology, that "that work jumped spears over other books of its kind" and that it introduced us to the "world lexicographic science".</a:t>
            </a:r>
          </a:p>
        </p:txBody>
      </p:sp>
    </p:spTree>
    <p:extLst>
      <p:ext uri="{BB962C8B-B14F-4D97-AF65-F5344CB8AC3E}">
        <p14:creationId xmlns:p14="http://schemas.microsoft.com/office/powerpoint/2010/main" val="39361501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44AC2A3-C588-4B06-9AD5-5F917E3D775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EB1C25DB-61D1-4289-99A8-2C94C406E670}"/>
              </a:ext>
            </a:extLst>
          </p:cNvPr>
          <p:cNvSpPr>
            <a:spLocks noGrp="1"/>
          </p:cNvSpPr>
          <p:nvPr>
            <p:ph sz="quarter" idx="1"/>
          </p:nvPr>
        </p:nvSpPr>
        <p:spPr/>
        <p:txBody>
          <a:bodyPr/>
          <a:lstStyle/>
          <a:p>
            <a:r>
              <a:rPr lang="en-US" dirty="0"/>
              <a:t>Even today, Aleksandar </a:t>
            </a:r>
            <a:r>
              <a:rPr lang="en-US" dirty="0" err="1"/>
              <a:t>Kostić's</a:t>
            </a:r>
            <a:r>
              <a:rPr lang="en-US" dirty="0"/>
              <a:t> Medical Dictionary is a necessary "tool" for both doctors and philologists and lexicographers.</a:t>
            </a:r>
          </a:p>
          <a:p>
            <a:endParaRPr lang="en-US" dirty="0"/>
          </a:p>
          <a:p>
            <a:r>
              <a:rPr lang="en-US" dirty="0"/>
              <a:t>Multilingual medical dictionary, authored by prof. Dr. Aleksandar </a:t>
            </a:r>
            <a:r>
              <a:rPr lang="en-US" dirty="0" err="1"/>
              <a:t>Kostić</a:t>
            </a:r>
            <a:r>
              <a:rPr lang="en-US" dirty="0"/>
              <a:t>, is an extremely valuable work that is irreplaceable literature in medical and scientific circles. The multilingual medical dictionary is a unique author's creation. About 1,700 pages contain about 140,000 words in Latin, German, English, French, Italian, Russian and Serbian, as well as an eponymous (by author) dictionary.</a:t>
            </a:r>
          </a:p>
          <a:p>
            <a:endParaRPr lang="en-US" dirty="0"/>
          </a:p>
          <a:p>
            <a:endParaRPr lang="en-US" dirty="0"/>
          </a:p>
        </p:txBody>
      </p:sp>
    </p:spTree>
    <p:extLst>
      <p:ext uri="{BB962C8B-B14F-4D97-AF65-F5344CB8AC3E}">
        <p14:creationId xmlns:p14="http://schemas.microsoft.com/office/powerpoint/2010/main" val="27235744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D698E4-9251-49E3-B64F-EC185972E31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E13AE2D7-7647-4D83-AD3A-FDC0372EB6DC}"/>
              </a:ext>
            </a:extLst>
          </p:cNvPr>
          <p:cNvSpPr>
            <a:spLocks noGrp="1"/>
          </p:cNvSpPr>
          <p:nvPr>
            <p:ph sz="quarter" idx="1"/>
          </p:nvPr>
        </p:nvSpPr>
        <p:spPr/>
        <p:txBody>
          <a:bodyPr/>
          <a:lstStyle/>
          <a:p>
            <a:r>
              <a:rPr lang="en-US" dirty="0"/>
              <a:t>The word medicine itself is Latin (</a:t>
            </a:r>
            <a:r>
              <a:rPr lang="en-US" dirty="0" err="1"/>
              <a:t>medicina</a:t>
            </a:r>
            <a:r>
              <a:rPr lang="en-US" dirty="0"/>
              <a:t>,-</a:t>
            </a:r>
            <a:r>
              <a:rPr lang="en-US" dirty="0" err="1"/>
              <a:t>ae,f</a:t>
            </a:r>
            <a:r>
              <a:rPr lang="en-US" dirty="0"/>
              <a:t>. – medicine), and besides it, in medical terminology, Latin words are used. Some of them are originally Latin (vena,-</a:t>
            </a:r>
            <a:r>
              <a:rPr lang="en-US" dirty="0" err="1"/>
              <a:t>ae,f</a:t>
            </a:r>
            <a:r>
              <a:rPr lang="en-US" dirty="0"/>
              <a:t>. – vein), some are Greek in Latin transliteration (psychosis,-</a:t>
            </a:r>
            <a:r>
              <a:rPr lang="en-US" dirty="0" err="1"/>
              <a:t>is,f</a:t>
            </a:r>
            <a:r>
              <a:rPr lang="en-US" dirty="0"/>
              <a:t>. – psychosis), and some are neologisms created from Latin and Greek roots and additions (</a:t>
            </a:r>
            <a:r>
              <a:rPr lang="en-US" dirty="0" err="1"/>
              <a:t>transfusiology</a:t>
            </a:r>
            <a:r>
              <a:rPr lang="en-US" dirty="0"/>
              <a:t> from </a:t>
            </a:r>
            <a:r>
              <a:rPr lang="en-US" dirty="0" err="1"/>
              <a:t>transfusio</a:t>
            </a:r>
            <a:r>
              <a:rPr lang="en-US" dirty="0"/>
              <a:t>, -</a:t>
            </a:r>
            <a:r>
              <a:rPr lang="en-US" dirty="0" err="1"/>
              <a:t>onis</a:t>
            </a:r>
            <a:r>
              <a:rPr lang="en-US" dirty="0"/>
              <a:t>, f. - pouring, and the Greek suffix -logia). </a:t>
            </a:r>
          </a:p>
          <a:p>
            <a:r>
              <a:rPr lang="en-US" dirty="0"/>
              <a:t>Learning the Latin language in medicine consists mainly of learning words, names for various parts of the body and processes in them, as well as the procedures used during treatment.</a:t>
            </a:r>
          </a:p>
        </p:txBody>
      </p:sp>
    </p:spTree>
    <p:extLst>
      <p:ext uri="{BB962C8B-B14F-4D97-AF65-F5344CB8AC3E}">
        <p14:creationId xmlns:p14="http://schemas.microsoft.com/office/powerpoint/2010/main" val="34075054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C2A842-8ECB-4D64-8856-12C1B5AC529D}"/>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xmlns="" id="{F0C0B9AF-AF6C-4066-AE8F-E2DA639E42EE}"/>
              </a:ext>
            </a:extLst>
          </p:cNvPr>
          <p:cNvPicPr>
            <a:picLocks noGrp="1" noChangeAspect="1"/>
          </p:cNvPicPr>
          <p:nvPr>
            <p:ph sz="quarter" idx="1"/>
          </p:nvPr>
        </p:nvPicPr>
        <p:blipFill>
          <a:blip r:embed="rId2"/>
          <a:stretch>
            <a:fillRect/>
          </a:stretch>
        </p:blipFill>
        <p:spPr>
          <a:xfrm>
            <a:off x="3099336" y="1584894"/>
            <a:ext cx="5944115" cy="4456562"/>
          </a:xfrm>
          <a:prstGeom prst="rect">
            <a:avLst/>
          </a:prstGeom>
        </p:spPr>
      </p:pic>
    </p:spTree>
    <p:extLst>
      <p:ext uri="{BB962C8B-B14F-4D97-AF65-F5344CB8AC3E}">
        <p14:creationId xmlns:p14="http://schemas.microsoft.com/office/powerpoint/2010/main" val="193599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3C3048E-492F-4C0A-8BB2-DF84F3667252}"/>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xmlns="" id="{4C518C5B-5057-43BF-BCAF-947CC71224D9}"/>
              </a:ext>
            </a:extLst>
          </p:cNvPr>
          <p:cNvPicPr>
            <a:picLocks noGrp="1" noChangeAspect="1"/>
          </p:cNvPicPr>
          <p:nvPr>
            <p:ph sz="quarter" idx="1"/>
          </p:nvPr>
        </p:nvPicPr>
        <p:blipFill>
          <a:blip r:embed="rId2"/>
          <a:stretch>
            <a:fillRect/>
          </a:stretch>
        </p:blipFill>
        <p:spPr>
          <a:xfrm>
            <a:off x="3099336" y="1584894"/>
            <a:ext cx="5944115" cy="4456562"/>
          </a:xfrm>
          <a:prstGeom prst="rect">
            <a:avLst/>
          </a:prstGeom>
        </p:spPr>
      </p:pic>
    </p:spTree>
    <p:extLst>
      <p:ext uri="{BB962C8B-B14F-4D97-AF65-F5344CB8AC3E}">
        <p14:creationId xmlns:p14="http://schemas.microsoft.com/office/powerpoint/2010/main" val="18486777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D9F40D-E552-4C5E-9621-535F8F0678E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37B5D2D1-D2F0-4B08-A664-3F459798ACC9}"/>
              </a:ext>
            </a:extLst>
          </p:cNvPr>
          <p:cNvSpPr>
            <a:spLocks noGrp="1"/>
          </p:cNvSpPr>
          <p:nvPr>
            <p:ph sz="quarter" idx="1"/>
          </p:nvPr>
        </p:nvSpPr>
        <p:spPr/>
        <p:txBody>
          <a:bodyPr/>
          <a:lstStyle/>
          <a:p>
            <a:endParaRPr lang="en-US" dirty="0"/>
          </a:p>
          <a:p>
            <a:endParaRPr lang="en-US" dirty="0"/>
          </a:p>
          <a:p>
            <a:endParaRPr lang="en-US" dirty="0"/>
          </a:p>
          <a:p>
            <a:r>
              <a:rPr lang="en-US" dirty="0"/>
              <a:t>THANK YOU FOR YOUR ATTENTION!</a:t>
            </a:r>
          </a:p>
          <a:p>
            <a:pPr marL="0" indent="0">
              <a:buNone/>
            </a:pPr>
            <a:endParaRPr lang="en-US" dirty="0"/>
          </a:p>
        </p:txBody>
      </p:sp>
    </p:spTree>
    <p:extLst>
      <p:ext uri="{BB962C8B-B14F-4D97-AF65-F5344CB8AC3E}">
        <p14:creationId xmlns:p14="http://schemas.microsoft.com/office/powerpoint/2010/main" val="1977190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E82737D-1B51-41F5-8B41-D1D4ADF02EF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DBBA9898-330B-4F61-8A18-078E58F0E65A}"/>
              </a:ext>
            </a:extLst>
          </p:cNvPr>
          <p:cNvSpPr>
            <a:spLocks noGrp="1"/>
          </p:cNvSpPr>
          <p:nvPr>
            <p:ph sz="quarter" idx="1"/>
          </p:nvPr>
        </p:nvSpPr>
        <p:spPr/>
        <p:txBody>
          <a:bodyPr>
            <a:normAutofit lnSpcReduction="10000"/>
          </a:bodyPr>
          <a:lstStyle/>
          <a:p>
            <a:r>
              <a:rPr lang="en-US" dirty="0"/>
              <a:t>The general development of scientific thought in the 18th and 19th centuries, which affected the Serbian environment as well, where, as a consequence of social progress, numerous schools began to be opened, named the so-called need for education books, manuals and scientific works. </a:t>
            </a:r>
            <a:endParaRPr lang="en-US" dirty="0" smtClean="0"/>
          </a:p>
          <a:p>
            <a:r>
              <a:rPr lang="en-US" dirty="0" smtClean="0"/>
              <a:t>If </a:t>
            </a:r>
            <a:r>
              <a:rPr lang="en-US" dirty="0"/>
              <a:t>one were to start from the assumption that these works were the basic sources of knowledge about the corresponding scientific fields in our country (primarily, among the student population, to whom they were named), then it could mean that it could be obtained on that </a:t>
            </a:r>
            <a:r>
              <a:rPr lang="en-US" dirty="0" smtClean="0"/>
              <a:t>basis </a:t>
            </a:r>
            <a:r>
              <a:rPr lang="en-US" dirty="0"/>
              <a:t>in the process of origin and development of terminology in the Serbian environment.</a:t>
            </a:r>
          </a:p>
          <a:p>
            <a:endParaRPr lang="en-US" dirty="0"/>
          </a:p>
          <a:p>
            <a:endParaRPr lang="en-US" dirty="0"/>
          </a:p>
        </p:txBody>
      </p:sp>
    </p:spTree>
    <p:extLst>
      <p:ext uri="{BB962C8B-B14F-4D97-AF65-F5344CB8AC3E}">
        <p14:creationId xmlns:p14="http://schemas.microsoft.com/office/powerpoint/2010/main" val="27369304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ADD32E-2490-40CB-A1EF-C2539B96DA1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880DBDDF-5C1B-402D-B1B9-9668A30E44EC}"/>
              </a:ext>
            </a:extLst>
          </p:cNvPr>
          <p:cNvSpPr>
            <a:spLocks noGrp="1"/>
          </p:cNvSpPr>
          <p:nvPr>
            <p:ph sz="quarter" idx="1"/>
          </p:nvPr>
        </p:nvSpPr>
        <p:spPr/>
        <p:txBody>
          <a:bodyPr/>
          <a:lstStyle/>
          <a:p>
            <a:r>
              <a:rPr lang="en-US" dirty="0"/>
              <a:t>Earlier research indicates that three basic processes were present in the enrichment of the lexical (even terminological) fund during the pre-standard era of the development of the literary language among Serbs: borrowing, borrowing and creation, i.e. creation of new words (the so-called coinage) with domestic means without the influence of foreign languages.</a:t>
            </a:r>
          </a:p>
        </p:txBody>
      </p:sp>
    </p:spTree>
    <p:extLst>
      <p:ext uri="{BB962C8B-B14F-4D97-AF65-F5344CB8AC3E}">
        <p14:creationId xmlns:p14="http://schemas.microsoft.com/office/powerpoint/2010/main" val="3869513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45DCE51-C31C-4F71-9FFF-99ED0FCD2BA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BB8D18BD-CF48-47F6-A17C-E768E3F53B4E}"/>
              </a:ext>
            </a:extLst>
          </p:cNvPr>
          <p:cNvSpPr>
            <a:spLocks noGrp="1"/>
          </p:cNvSpPr>
          <p:nvPr>
            <p:ph sz="quarter" idx="1"/>
          </p:nvPr>
        </p:nvSpPr>
        <p:spPr/>
        <p:txBody>
          <a:bodyPr/>
          <a:lstStyle/>
          <a:p>
            <a:r>
              <a:rPr lang="en-US" dirty="0"/>
              <a:t>Today, almost all the most influential medical journals use English, which is also the "official" language of international medical conferences. </a:t>
            </a:r>
          </a:p>
          <a:p>
            <a:r>
              <a:rPr lang="en-US" dirty="0"/>
              <a:t>The era of Medical English resembles the era of Medical Latin in that health professionals once again chose a single language for international communication. </a:t>
            </a:r>
          </a:p>
          <a:p>
            <a:r>
              <a:rPr lang="en-US" dirty="0"/>
              <a:t>However, even though this is so, we should not ignore the fact that English words entered medical terminology through the ancient Greek and Latin languages. And they say that the water is the cleanest near the source.</a:t>
            </a:r>
          </a:p>
          <a:p>
            <a:endParaRPr lang="en-US" dirty="0"/>
          </a:p>
          <a:p>
            <a:endParaRPr lang="en-US" dirty="0"/>
          </a:p>
        </p:txBody>
      </p:sp>
    </p:spTree>
    <p:extLst>
      <p:ext uri="{BB962C8B-B14F-4D97-AF65-F5344CB8AC3E}">
        <p14:creationId xmlns:p14="http://schemas.microsoft.com/office/powerpoint/2010/main" val="37526364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CD73363-04A5-49F1-A6A9-2B5755C9457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2A4AC491-3A5C-46A1-B324-5CEDCCE8157C}"/>
              </a:ext>
            </a:extLst>
          </p:cNvPr>
          <p:cNvSpPr>
            <a:spLocks noGrp="1"/>
          </p:cNvSpPr>
          <p:nvPr>
            <p:ph sz="quarter" idx="1"/>
          </p:nvPr>
        </p:nvSpPr>
        <p:spPr/>
        <p:txBody>
          <a:bodyPr/>
          <a:lstStyle/>
          <a:p>
            <a:r>
              <a:rPr lang="en-US" dirty="0"/>
              <a:t>At the beginning of the first century AD, ancient Greek was still the language of medicine in the Roman world. </a:t>
            </a:r>
          </a:p>
          <a:p>
            <a:r>
              <a:rPr lang="en-US" dirty="0"/>
              <a:t>At that time, the Roman aristocrat </a:t>
            </a:r>
            <a:r>
              <a:rPr lang="en-US" dirty="0" err="1"/>
              <a:t>Aulus</a:t>
            </a:r>
            <a:r>
              <a:rPr lang="en-US" dirty="0"/>
              <a:t> Cornelius </a:t>
            </a:r>
            <a:r>
              <a:rPr lang="en-US" dirty="0" err="1"/>
              <a:t>Celsus</a:t>
            </a:r>
            <a:r>
              <a:rPr lang="en-US" dirty="0"/>
              <a:t> wrote the work On Medicine (De </a:t>
            </a:r>
            <a:r>
              <a:rPr lang="en-US" dirty="0" err="1"/>
              <a:t>medicina</a:t>
            </a:r>
            <a:r>
              <a:rPr lang="en-US" dirty="0"/>
              <a:t>), which was an encyclopedic overview of medical knowledge up to that point based on ancient Greek sources.</a:t>
            </a:r>
          </a:p>
          <a:p>
            <a:r>
              <a:rPr lang="en-US" dirty="0" err="1"/>
              <a:t>Celsus</a:t>
            </a:r>
            <a:r>
              <a:rPr lang="en-US" dirty="0"/>
              <a:t> faced the difficulty that most ancient Greek terms had no Latin equivalents.</a:t>
            </a:r>
          </a:p>
        </p:txBody>
      </p:sp>
    </p:spTree>
    <p:extLst>
      <p:ext uri="{BB962C8B-B14F-4D97-AF65-F5344CB8AC3E}">
        <p14:creationId xmlns:p14="http://schemas.microsoft.com/office/powerpoint/2010/main" val="1832211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D376AA-6B58-4CC3-B946-1EE7F3A4E0B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E32FC0EE-795E-454B-B6B8-7C7F426F0FA3}"/>
              </a:ext>
            </a:extLst>
          </p:cNvPr>
          <p:cNvSpPr>
            <a:spLocks noGrp="1"/>
          </p:cNvSpPr>
          <p:nvPr>
            <p:ph sz="quarter" idx="1"/>
          </p:nvPr>
        </p:nvSpPr>
        <p:spPr/>
        <p:txBody>
          <a:bodyPr/>
          <a:lstStyle/>
          <a:p>
            <a:r>
              <a:rPr lang="en-US" dirty="0"/>
              <a:t>In order to transfer the existing ancient Greek terms into the Latin language as accurately as possible, he used the following methods:</a:t>
            </a:r>
          </a:p>
          <a:p>
            <a:r>
              <a:rPr lang="en-US" dirty="0"/>
              <a:t>He rewrote the finished terms in Latin but preserved their ancient Greek grammatical endings. </a:t>
            </a:r>
          </a:p>
          <a:p>
            <a:r>
              <a:rPr lang="en-US" dirty="0"/>
              <a:t>Such examples are nouns: </a:t>
            </a:r>
            <a:r>
              <a:rPr lang="en-US" dirty="0" err="1"/>
              <a:t>dijabetes</a:t>
            </a:r>
            <a:r>
              <a:rPr lang="en-US" dirty="0"/>
              <a:t> (diabetes), psoas (psoas), </a:t>
            </a:r>
            <a:r>
              <a:rPr lang="en-US" dirty="0" err="1"/>
              <a:t>encefalon</a:t>
            </a:r>
            <a:r>
              <a:rPr lang="en-US" dirty="0"/>
              <a:t> (encephalon), </a:t>
            </a:r>
            <a:r>
              <a:rPr lang="en-US" dirty="0" err="1"/>
              <a:t>diencefalon</a:t>
            </a:r>
            <a:r>
              <a:rPr lang="en-US" dirty="0"/>
              <a:t> (diencephalon), </a:t>
            </a:r>
            <a:r>
              <a:rPr lang="en-US" dirty="0" err="1"/>
              <a:t>mezencefalon</a:t>
            </a:r>
            <a:r>
              <a:rPr lang="en-US" dirty="0"/>
              <a:t> (mesencephalon), </a:t>
            </a:r>
            <a:r>
              <a:rPr lang="en-US" dirty="0" err="1"/>
              <a:t>astma</a:t>
            </a:r>
            <a:r>
              <a:rPr lang="en-US" dirty="0"/>
              <a:t> (asthma), edema (oedema), </a:t>
            </a:r>
            <a:r>
              <a:rPr lang="en-US" dirty="0" err="1"/>
              <a:t>kolon</a:t>
            </a:r>
            <a:r>
              <a:rPr lang="en-US" dirty="0"/>
              <a:t> (colon), etc.</a:t>
            </a:r>
          </a:p>
        </p:txBody>
      </p:sp>
    </p:spTree>
    <p:extLst>
      <p:ext uri="{BB962C8B-B14F-4D97-AF65-F5344CB8AC3E}">
        <p14:creationId xmlns:p14="http://schemas.microsoft.com/office/powerpoint/2010/main" val="1510668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4CC76B2-65AB-4170-9EC2-609CF5316DF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EB363C78-8BE8-402F-B780-BC53172BA7F5}"/>
              </a:ext>
            </a:extLst>
          </p:cNvPr>
          <p:cNvSpPr>
            <a:spLocks noGrp="1"/>
          </p:cNvSpPr>
          <p:nvPr>
            <p:ph sz="quarter" idx="1"/>
          </p:nvPr>
        </p:nvSpPr>
        <p:spPr/>
        <p:txBody>
          <a:bodyPr>
            <a:normAutofit fontScale="92500" lnSpcReduction="10000"/>
          </a:bodyPr>
          <a:lstStyle/>
          <a:p>
            <a:pPr marL="0" indent="0">
              <a:buNone/>
            </a:pPr>
            <a:endParaRPr lang="en-US" dirty="0"/>
          </a:p>
          <a:p>
            <a:r>
              <a:rPr lang="en-US" dirty="0"/>
              <a:t>He Latinized ancient Greek words by replacing the ancient Greek endings with Latin ones. For example, brachium, zygomaticus, etc.</a:t>
            </a:r>
          </a:p>
          <a:p>
            <a:r>
              <a:rPr lang="en-US" dirty="0"/>
              <a:t>He kept the meaning of the term by literally translating it into Latin: </a:t>
            </a:r>
            <a:r>
              <a:rPr lang="en-US" dirty="0" err="1"/>
              <a:t>dentes</a:t>
            </a:r>
            <a:r>
              <a:rPr lang="en-US" dirty="0"/>
              <a:t> </a:t>
            </a:r>
            <a:r>
              <a:rPr lang="en-US" dirty="0" err="1"/>
              <a:t>canini</a:t>
            </a:r>
            <a:r>
              <a:rPr lang="en-US" dirty="0"/>
              <a:t> from the ancient Greek </a:t>
            </a:r>
            <a:r>
              <a:rPr lang="en-US" dirty="0" err="1"/>
              <a:t>kinodontes</a:t>
            </a:r>
            <a:r>
              <a:rPr lang="en-US" dirty="0"/>
              <a:t> (</a:t>
            </a:r>
            <a:r>
              <a:rPr lang="en-US" dirty="0" err="1"/>
              <a:t>κυνόδοντες</a:t>
            </a:r>
            <a:r>
              <a:rPr lang="en-US" dirty="0"/>
              <a:t>).</a:t>
            </a:r>
          </a:p>
          <a:p>
            <a:r>
              <a:rPr lang="en-US" dirty="0"/>
              <a:t>He kept the unique ancient Greek tradition of comparing the shapes of anatomical structures:</a:t>
            </a:r>
          </a:p>
          <a:p>
            <a:r>
              <a:rPr lang="en-US" dirty="0"/>
              <a:t>- with musical instruments (e.g. tuba = trumpet, tibia = flute),</a:t>
            </a:r>
          </a:p>
          <a:p>
            <a:r>
              <a:rPr lang="en-US" dirty="0"/>
              <a:t>- with military equipment (thorax = breastplate, galea = helmet),</a:t>
            </a:r>
          </a:p>
          <a:p>
            <a:r>
              <a:rPr lang="en-US" dirty="0"/>
              <a:t>- with tools (fibula = needle),</a:t>
            </a:r>
          </a:p>
          <a:p>
            <a:r>
              <a:rPr lang="en-US" dirty="0"/>
              <a:t>- with plants (glans = acorn) and animals (cochlea = snail).</a:t>
            </a:r>
          </a:p>
        </p:txBody>
      </p:sp>
    </p:spTree>
    <p:extLst>
      <p:ext uri="{BB962C8B-B14F-4D97-AF65-F5344CB8AC3E}">
        <p14:creationId xmlns:p14="http://schemas.microsoft.com/office/powerpoint/2010/main" val="16715637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40D5423-90EC-4B3F-9B38-288D6952634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F6D05163-745B-4851-B679-325F27A49C0A}"/>
              </a:ext>
            </a:extLst>
          </p:cNvPr>
          <p:cNvSpPr>
            <a:spLocks noGrp="1"/>
          </p:cNvSpPr>
          <p:nvPr>
            <p:ph sz="quarter" idx="1"/>
          </p:nvPr>
        </p:nvSpPr>
        <p:spPr/>
        <p:txBody>
          <a:bodyPr/>
          <a:lstStyle/>
          <a:p>
            <a:pPr algn="ctr"/>
            <a:r>
              <a:rPr lang="en-US" dirty="0"/>
              <a:t>Structure</a:t>
            </a:r>
          </a:p>
          <a:p>
            <a:r>
              <a:rPr lang="en-US" dirty="0"/>
              <a:t>Once we know the common elements that make up the structure of medical terms, the meaning can be easily parsed, translated and understood.</a:t>
            </a:r>
          </a:p>
          <a:p>
            <a:r>
              <a:rPr lang="en-US" dirty="0"/>
              <a:t>The basic structure of medical terms consists of prefixes and suffixes of ancient Greek and Latin origin. Such compounds sometimes also have a root (poly-neuro-</a:t>
            </a:r>
            <a:r>
              <a:rPr lang="en-US" dirty="0" err="1"/>
              <a:t>pathia</a:t>
            </a:r>
            <a:r>
              <a:rPr lang="en-US" dirty="0"/>
              <a:t>).</a:t>
            </a:r>
          </a:p>
          <a:p>
            <a:endParaRPr lang="en-US" dirty="0"/>
          </a:p>
          <a:p>
            <a:endParaRPr lang="en-US" dirty="0"/>
          </a:p>
        </p:txBody>
      </p:sp>
    </p:spTree>
    <p:extLst>
      <p:ext uri="{BB962C8B-B14F-4D97-AF65-F5344CB8AC3E}">
        <p14:creationId xmlns:p14="http://schemas.microsoft.com/office/powerpoint/2010/main" val="290074687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2152</TotalTime>
  <Words>2366</Words>
  <Application>Microsoft Office PowerPoint</Application>
  <PresentationFormat>Custom</PresentationFormat>
  <Paragraphs>100</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Civic</vt:lpstr>
      <vt:lpstr>LANGUAGE ORIGIN OF MEDICAL TERMS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Suffixation and pronunciation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МАЛИГНЕ БОЛЕСТИ</dc:title>
  <dc:creator>Milena Stefanovic</dc:creator>
  <cp:lastModifiedBy>soclek</cp:lastModifiedBy>
  <cp:revision>171</cp:revision>
  <dcterms:created xsi:type="dcterms:W3CDTF">2018-10-26T17:27:32Z</dcterms:created>
  <dcterms:modified xsi:type="dcterms:W3CDTF">2024-05-16T14:00:59Z</dcterms:modified>
</cp:coreProperties>
</file>